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30"/>
  </p:notesMasterIdLst>
  <p:sldIdLst>
    <p:sldId id="256" r:id="rId3"/>
    <p:sldId id="258" r:id="rId4"/>
    <p:sldId id="317" r:id="rId5"/>
    <p:sldId id="322" r:id="rId6"/>
    <p:sldId id="338" r:id="rId7"/>
    <p:sldId id="370" r:id="rId8"/>
    <p:sldId id="353" r:id="rId9"/>
    <p:sldId id="352" r:id="rId10"/>
    <p:sldId id="354" r:id="rId11"/>
    <p:sldId id="355" r:id="rId12"/>
    <p:sldId id="356" r:id="rId13"/>
    <p:sldId id="357" r:id="rId14"/>
    <p:sldId id="351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1" r:id="rId27"/>
    <p:sldId id="369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70994" autoAdjust="0"/>
  </p:normalViewPr>
  <p:slideViewPr>
    <p:cSldViewPr snapToGrid="0">
      <p:cViewPr varScale="1">
        <p:scale>
          <a:sx n="52" d="100"/>
          <a:sy n="52" d="100"/>
        </p:scale>
        <p:origin x="11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app running as Win32 service, </a:t>
            </a:r>
            <a:r>
              <a:rPr lang="en-US" dirty="0" err="1"/>
              <a:t>systemd</a:t>
            </a:r>
            <a:r>
              <a:rPr lang="en-US" dirty="0"/>
              <a:t> service, Console in docker.</a:t>
            </a:r>
          </a:p>
          <a:p>
            <a:r>
              <a:rPr lang="en-US" dirty="0"/>
              <a:t>(Taking shortcuts for the demo; normally you'd dotnet-publish and then copy those files in, set the </a:t>
            </a:r>
            <a:r>
              <a:rPr lang="en-US" dirty="0" err="1"/>
              <a:t>entrypoint</a:t>
            </a:r>
            <a:r>
              <a:rPr lang="en-US" dirty="0"/>
              <a:t>, and build the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4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6712-0EA1-E959-BC32-2E77F084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070E2-EC47-0FB4-938B-FEF9DCA38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2CC7-2078-A867-D06E-FA380AB2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background worker to existing ASP.NET app.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F392-604A-F47E-0ECE-38D635E43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92B7B-32C2-5AB0-6211-953859FC7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A0887-F843-F4D5-CAAC-181FF1EDC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E2421-122F-CE88-3F15-C40E3A080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BE15-0A9F-4537-94A9-B3434F77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9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843FC-1EE9-60B6-4D63-417D3AA4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A5467-961A-3CDC-6F4A-94A254CBC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7B832-75BE-6708-33C7-CCAC99305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C7E0-ADEB-D6CD-8A22-58370DAE7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4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B3BB-693E-27C2-2605-75BAF44EA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B6146-745C-2DE6-AA5C-AC93606C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33089-0814-E2AD-1117-B11685FA6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C680-1827-7255-DEC3-EA5C2BD5D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75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7020-B7C6-0DCB-4B72-B6C18303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3832-1744-4FD6-A170-5A4749C88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1A4FD-22EF-502C-8DB6-ED551274D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FixedBackgroundServiceEx2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63F2F-6368-A688-57A9-557D075D8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13E0-F03D-3E2B-B2BF-2359F45D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27A2C-11D3-8418-44D7-A167F0C6B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71EA7-E103-5062-92C8-49A1FBD40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13E9F-2B95-C345-2758-D2BA879BB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A428-13D4-F720-C6AB-EC7C39CC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27646-156A-7A5E-73F2-037FB0221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0B09D-4715-5BFB-9660-B23C76C7C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8CFE0-A465-2515-B746-4917AC2CA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79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3F48-8205-0CD6-01DD-22D9C524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33FDA-315D-96AA-F410-E0CD41AEE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21DF2-9BE2-07D3-FE99-CDAEB0ED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07F5-FF2F-9CF7-019E-1C85F8F05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2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02EBB-1F3C-F5E2-B474-08AF1A74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B777A-CFA6-2566-1B70-3F8A5E433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09799-3AB5-41A0-99A8-86A455E06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C262-B43D-CC46-F58E-0B436FB9A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4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Just a guy.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Written hundreds of background services in .NET.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46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9FB8-90DB-0467-412B-1F5CD0DF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DBCEF-12F2-C512-3086-40216A54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54B6B-09AA-2F12-4DD8-FBF337675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 consumer example (</a:t>
            </a:r>
            <a:r>
              <a:rPr lang="en-US"/>
              <a:t>with local queue)</a:t>
            </a:r>
            <a:endParaRPr lang="en-US" dirty="0"/>
          </a:p>
          <a:p>
            <a:r>
              <a:rPr lang="en-US" dirty="0"/>
              <a:t>Scheduled job example (with leases)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5EE09-D7F9-F996-FA8F-953525B37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45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5745-3221-35D7-7999-58C810E2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8202D-1262-0EB6-93B5-0FB905742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0176A-AA8F-DE8A-9FF1-2554741C5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leave now, I wouldn’t blame you!</a:t>
            </a:r>
          </a:p>
          <a:p>
            <a:endParaRPr lang="en-US" dirty="0"/>
          </a:p>
          <a:p>
            <a:r>
              <a:rPr lang="en-US" dirty="0"/>
              <a:t>I mention hosting a couple times in this slide, so let’s talk about hosting!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8C29C-F132-546F-5825-ABA08FE5B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5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FC26-5A99-C832-0DCB-68B3A85D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6DEB5-AF1E-3AAF-A7DF-FA444EA03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DB337-BFC0-CEF5-8217-D1E06826E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F8AF-A291-4955-5BC5-C580E0ACC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E81CC-6FB2-F005-FC28-6DBFE4D03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CE834-BA23-9B54-2AF0-A43707054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688C2-B6CE-AA94-7C42-DB35C3ED3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170A-BCF9-EA9D-1F4C-3D0F7627A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90F2-DB62-5F09-93D4-489A6E21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DCC5A-F2C5-F6B9-D0BB-2D5AB7CC4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358EA-3BCA-0E39-13A3-7A5BABE5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50912-C955-A295-B233-417D847F8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6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787C-C304-39A5-BFDE-05B63D3A3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18997-5DC4-2D5D-80DD-9C5F574BB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DC080-D02D-579C-8C60-E7A1A7085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904F-FDA3-AFAC-4436-2CB3FF609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4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315FD-1E5A-B649-BECF-42E628F7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CCBC-C44F-6979-DE86-E95F64B8C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21F2C-8810-04F2-C50C-8CFD37DF3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FF9-B13D-7432-49F3-4C7B53B4A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5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669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9824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97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97888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8221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8344-1966-0283-F5B7-FC5690AC984B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90" r:id="rId4"/>
    <p:sldLayoutId id="2147483691" r:id="rId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 userDrawn="1"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01175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in32svc-restar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inyurl.com/win32svc-network" TargetMode="External"/><Relationship Id="rId4" Type="http://schemas.openxmlformats.org/officeDocument/2006/relationships/hyperlink" Target="https://tinyurl.com/win32svc-bas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issues/11385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host/hosted-servi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ephenCleary/Host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ephencleary.com/2020/06/backgroundservice-gotcha-application-lifetim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inyurl.com/ihostlifetime" TargetMode="External"/><Relationship Id="rId4" Type="http://schemas.openxmlformats.org/officeDocument/2006/relationships/hyperlink" Target="https://tinyurl.com/backgroundservice-lifeti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ackgroundservice-startu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ackgroundservice-failu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urable-queu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hyperlink" Target="https://learn.microsoft.com/en-us/dotnet/core/extensions/queue-serv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istributed-leas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Logg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extensions/scoped-servi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ocker-window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.NET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Doing the Real Work™ that no one sees.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Services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34498-2A81-97DE-FABD-9743AA7E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11190-FA1D-33E6-F4ED-E6048E7F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Win32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6B719-73B0-85F1-3FE5-DAEC84CFB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26713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Reliability flag: </a:t>
            </a:r>
            <a:r>
              <a:rPr lang="en-US" dirty="0">
                <a:hlinkClick r:id="rId3"/>
              </a:rPr>
              <a:t>https://tinyurl.com/win32svc-restart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Working directory is not where your exe/</a:t>
            </a:r>
            <a:r>
              <a:rPr lang="en-US" dirty="0" err="1"/>
              <a:t>dll</a:t>
            </a:r>
            <a:r>
              <a:rPr lang="en-US" dirty="0"/>
              <a:t> is. </a:t>
            </a:r>
            <a:r>
              <a:rPr lang="en-US" dirty="0">
                <a:hlinkClick r:id="rId4"/>
              </a:rPr>
              <a:t>https://tinyurl.com/win32svc-basics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No redirected network drives; use UNC paths instead. </a:t>
            </a:r>
            <a:r>
              <a:rPr lang="en-US" dirty="0">
                <a:hlinkClick r:id="rId5"/>
              </a:rPr>
              <a:t>https://tinyurl.com/win32svc-network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018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563D-2000-FA05-3C8A-B73DF9A3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433EE-5709-6E4A-6616-2A3431A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</a:t>
            </a:r>
            <a:r>
              <a:rPr lang="en-US" dirty="0" err="1"/>
              <a:t>systemd</a:t>
            </a:r>
            <a:r>
              <a:rPr lang="en-US" dirty="0"/>
              <a:t> daemons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D13BD-DAFF-2B3E-AB68-E1A28F2DF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47905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Don't use default working directory! </a:t>
            </a:r>
            <a:r>
              <a:rPr lang="en-US" dirty="0">
                <a:hlinkClick r:id="rId3"/>
              </a:rPr>
              <a:t>https://github.com/dotnet/runtime/issues/113855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Actually causes a stack overflow exception. Fun!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7BBBF5-21DF-B065-BE7D-D6C36E96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35" y="2684527"/>
            <a:ext cx="3239529" cy="32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75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B04A-D0F4-086F-E3E2-5177560A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85F467-74E1-35D5-A6D8-58EF125A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ASP.NET and 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4594C-217D-B194-429B-7A090E48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1688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ASP.NET hosts are well-documented and thus not considered important enough to be covered much in this talk. There’s a fun example of terrible code coming later, though!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https://learn.microsoft.com/en-us/aspnet/core/fundamentals/host/hosted-services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UI hosts are trickier. </a:t>
            </a:r>
            <a:r>
              <a:rPr lang="en-US" dirty="0">
                <a:hlinkClick r:id="rId4"/>
              </a:rPr>
              <a:t>https://github.com/StephenCleary/Hosting</a:t>
            </a:r>
            <a:r>
              <a:rPr lang="en-US" dirty="0"/>
              <a:t> currently supports WPF (WinForms is possible).</a:t>
            </a:r>
          </a:p>
        </p:txBody>
      </p:sp>
    </p:spTree>
    <p:extLst>
      <p:ext uri="{BB962C8B-B14F-4D97-AF65-F5344CB8AC3E}">
        <p14:creationId xmlns:p14="http://schemas.microsoft.com/office/powerpoint/2010/main" val="34802226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2D808-2BCC-A4F8-47FB-C2B6FE84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9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D0BF-726B-26A0-8D8F-090EFB7E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69CF3-4AC4-A110-9AA2-15870BBDA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34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E6BE-55A2-0738-0E40-C5162BC5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1A1-D115-5788-FF3A-1849E3AE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</a:t>
            </a:r>
          </a:p>
        </p:txBody>
      </p:sp>
    </p:spTree>
    <p:extLst>
      <p:ext uri="{BB962C8B-B14F-4D97-AF65-F5344CB8AC3E}">
        <p14:creationId xmlns:p14="http://schemas.microsoft.com/office/powerpoint/2010/main" val="34130856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0C4B-A0AC-A2F0-7285-B90638147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AFEDA8-2A5D-07BC-164E-C66171CC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Host Lifetime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753C-ACDA-EBE3-BBB8-A3EA2B30E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3751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Working around a poor design:</a:t>
            </a:r>
            <a:endParaRPr lang="en-US" dirty="0">
              <a:hlinkClick r:id="rId3"/>
            </a:endParaRP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4"/>
              </a:rPr>
              <a:t>https://tinyurl.com/backgroundservice-lifetime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Super details!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H/t Andrew Lock: </a:t>
            </a:r>
            <a:r>
              <a:rPr lang="en-US" dirty="0">
                <a:hlinkClick r:id="rId5"/>
              </a:rPr>
              <a:t>https://tinyurl.com/ihostlifetime</a:t>
            </a:r>
            <a:endParaRPr lang="en-US" dirty="0"/>
          </a:p>
          <a:p>
            <a:pPr marL="796926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445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6ED7-F018-DF73-4D7F-15E3025C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DD930-83EB-FD5B-421F-A06305AF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Host Startup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B4D70-1F7A-3493-E76E-8509792D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1"/>
            <a:ext cx="7045961" cy="35203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Synchronous starts: </a:t>
            </a:r>
            <a:r>
              <a:rPr lang="en-US" dirty="0">
                <a:hlinkClick r:id="rId3"/>
              </a:rPr>
              <a:t>https://tinyurl.com/backgroundservice-startup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Most common: synchronously reading from a queue as the first real work in a worker.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DBDBCC-4E0C-00D8-C57C-F42DCC96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91" y="1189176"/>
            <a:ext cx="4203872" cy="42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667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4CC0E-2AEB-072B-280F-D6BFD9B9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7996-C13C-BB5A-4A39-2F8A3F38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Host: Silent Failures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8575B-5620-A053-F02F-83B1B23A80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1803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(pre-6.0 only): </a:t>
            </a:r>
            <a:r>
              <a:rPr lang="en-US" dirty="0">
                <a:hlinkClick r:id="rId3"/>
              </a:rPr>
              <a:t>https://tinyurl.com/backgroundservice-failure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C7878D-ECF0-543B-8996-FFF42486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05" y="2110685"/>
            <a:ext cx="5679989" cy="354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999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F5A7-9C2C-1C71-086A-F373F13B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2680F-EC5E-6716-166A-306DC130D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12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DCFC3-CD75-B212-BFAF-4E97A3FEA9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5" name="Picture 4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7050B866-799D-E82F-8A37-169E8AB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B08F-9144-E676-0483-F10183B5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F421-2362-9C58-E0C2-210BF266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Background Services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A72E21-76DE-1030-34E9-5E7FE381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90" y="3429000"/>
            <a:ext cx="3945467" cy="26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178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D451-2939-EC2D-22E7-9D497360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6363-1D87-3710-C59A-7FDDFFC3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Shutdowns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AAE50-C89E-9C01-D43A-0C4773363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57008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This sounds stupid, but it’s super easy to get wrong!</a:t>
            </a:r>
          </a:p>
          <a:p>
            <a:pPr marL="457200" indent="-457200">
              <a:buFontTx/>
              <a:buChar char="-"/>
            </a:pPr>
            <a:r>
              <a:rPr lang="en-US" dirty="0"/>
              <a:t>Including rolling upgrades!</a:t>
            </a:r>
          </a:p>
          <a:p>
            <a:pPr marL="457200" indent="-457200">
              <a:buFontTx/>
              <a:buChar char="-"/>
            </a:pPr>
            <a:r>
              <a:rPr lang="en-US" dirty="0"/>
              <a:t>Key point: </a:t>
            </a:r>
            <a:r>
              <a:rPr lang="en-US" b="1" i="1" dirty="0"/>
              <a:t>no in-memory queues!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https://tinyurl.com/durable-queues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Yes, this popular MS example code is </a:t>
            </a:r>
            <a:r>
              <a:rPr lang="en-US" i="1" dirty="0"/>
              <a:t>completely unsuitable</a:t>
            </a:r>
            <a:r>
              <a:rPr lang="en-US" dirty="0"/>
              <a:t> for production! </a:t>
            </a:r>
            <a:r>
              <a:rPr lang="en-US" dirty="0">
                <a:hlinkClick r:id="rId4"/>
              </a:rPr>
              <a:t>https://learn.microsoft.com/en-us/dotnet/core/extensions/queue-service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35D5EE-B332-1C8E-9330-9DF4E7B3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91" y="4767402"/>
            <a:ext cx="3966648" cy="19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287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933D-5461-49CC-B041-5EDD293A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F79E-E768-CF28-78A6-524DD157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Multiple Instances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52005-F78B-1C8F-BCE9-BA31F655D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71935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Generally not a problem for queue consumers (since messages can be delivered out-of-order anyway… you knew that, right?)</a:t>
            </a:r>
          </a:p>
          <a:p>
            <a:pPr marL="457200" indent="-457200">
              <a:buFontTx/>
              <a:buChar char="-"/>
            </a:pPr>
            <a:r>
              <a:rPr lang="en-US" dirty="0"/>
              <a:t>For scheduled jobs that really should only be run by one instance, use a distributed lease.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Fairly easy to build on </a:t>
            </a:r>
            <a:r>
              <a:rPr lang="en-US" dirty="0" err="1"/>
              <a:t>CosmosDB</a:t>
            </a:r>
            <a:r>
              <a:rPr lang="en-US" dirty="0"/>
              <a:t> / DynamoDB / Redis.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https://tinyurl.com/distributed-lease</a:t>
            </a:r>
            <a:endParaRPr lang="en-US" dirty="0"/>
          </a:p>
          <a:p>
            <a:pPr marL="796926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45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D336-A5EC-5172-8775-93E35CC0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6987-8F15-F103-C098-E2E00914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</a:t>
            </a:r>
            <a:br>
              <a:rPr lang="en-US" dirty="0"/>
            </a:br>
            <a:r>
              <a:rPr lang="en-US" dirty="0"/>
              <a:t>Patterns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9D5EC7-7A81-03ED-F449-7772D2EF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643892"/>
            <a:ext cx="48387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454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0F78-53D2-2EC3-8CB1-4D6EF77A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F6E9A-DB2C-8714-9367-B0DA4D82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EAB43-386A-04B1-B322-08145F3FD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590556" cy="247920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Logging: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format may change per host. Consider JSON one-line-per-message for Docker.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scopes!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Logging exception scopes! </a:t>
            </a:r>
            <a:r>
              <a:rPr lang="en-US" dirty="0">
                <a:hlinkClick r:id="rId3"/>
              </a:rPr>
              <a:t>https://github.com/StephenCleary/Logging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A8233D-99F9-942B-31A9-15309BF5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04" y="1077579"/>
            <a:ext cx="3364408" cy="42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69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1CB93-0860-1479-7338-9089EC7E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63802A-D118-0B0F-20A0-16857F42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F37E4-5F2A-6FBD-8EC1-084E8EDB4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590556" cy="387317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err="1"/>
              <a:t>CriticalBackgroundServiceBase</a:t>
            </a:r>
            <a:r>
              <a:rPr lang="en-US" dirty="0"/>
              <a:t> (already </a:t>
            </a:r>
            <a:r>
              <a:rPr lang="en-US" dirty="0" err="1"/>
              <a:t>demo’d</a:t>
            </a:r>
            <a:r>
              <a:rPr lang="en-US" dirty="0"/>
              <a:t>)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Always start asynchronously (don’t block others).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Shutdown host if service crashes.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Ensure failures are logged.</a:t>
            </a:r>
          </a:p>
          <a:p>
            <a:pPr marL="457200" indent="-457200">
              <a:buFontTx/>
              <a:buChar char="-"/>
            </a:pPr>
            <a:r>
              <a:rPr lang="en-US" dirty="0"/>
              <a:t>Dependency Injection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Provide your own scopes: </a:t>
            </a:r>
            <a:r>
              <a:rPr lang="en-US" dirty="0">
                <a:hlinkClick r:id="rId3"/>
              </a:rPr>
              <a:t>https://learn.microsoft.com/en-us/dotnet/core/extensions/scoped-service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C60511-020B-E351-BB0D-BF327F82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47" y="2241751"/>
            <a:ext cx="4241914" cy="34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97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70D1-C64E-BF2F-C280-D2D8AD17D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B02D-CD69-EE6F-4DD1-DFDE9FE0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1" y="1"/>
            <a:ext cx="9143997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74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EC8D-C869-4A7A-8349-D1F62555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Service”?</a:t>
            </a:r>
          </a:p>
        </p:txBody>
      </p:sp>
    </p:spTree>
    <p:extLst>
      <p:ext uri="{BB962C8B-B14F-4D97-AF65-F5344CB8AC3E}">
        <p14:creationId xmlns:p14="http://schemas.microsoft.com/office/powerpoint/2010/main" val="7211644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40BCE-D4D4-35C5-9A99-DD2E76FD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 (for this talk)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85BC-37D7-3A85-603B-4ABC50823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768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Some piece of code that runs on the backend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 backend of the backend.</a:t>
            </a:r>
          </a:p>
          <a:p>
            <a:pPr marL="457200" indent="-457200">
              <a:buFontTx/>
              <a:buChar char="-"/>
            </a:pPr>
            <a:r>
              <a:rPr lang="en-US" dirty="0"/>
              <a:t>Common examples: queue processor, scheduled job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Tend to run in Docker containers, on VMs, or on on-prem hardware.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45780-2A6D-DC9C-3D78-E08DC720FAF0}"/>
              </a:ext>
            </a:extLst>
          </p:cNvPr>
          <p:cNvGrpSpPr/>
          <p:nvPr/>
        </p:nvGrpSpPr>
        <p:grpSpPr>
          <a:xfrm>
            <a:off x="2291065" y="3315658"/>
            <a:ext cx="7609870" cy="2345020"/>
            <a:chOff x="2120818" y="3315658"/>
            <a:chExt cx="7609870" cy="2345020"/>
          </a:xfrm>
        </p:grpSpPr>
        <p:pic>
          <p:nvPicPr>
            <p:cNvPr id="11" name="Picture 10" descr="A piece of fabric with a pattern&#10;&#10;AI-generated content may be incorrect.">
              <a:extLst>
                <a:ext uri="{FF2B5EF4-FFF2-40B4-BE49-F238E27FC236}">
                  <a16:creationId xmlns:a16="http://schemas.microsoft.com/office/drawing/2014/main" id="{0EF49EA4-71A5-E03A-754D-CFAC4411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818" y="3315658"/>
              <a:ext cx="3037870" cy="2297389"/>
            </a:xfrm>
            <a:prstGeom prst="rect">
              <a:avLst/>
            </a:prstGeom>
          </p:spPr>
        </p:pic>
        <p:pic>
          <p:nvPicPr>
            <p:cNvPr id="13" name="Picture 12" descr="A piece of fabric with blue and red threads&#10;&#10;AI-generated content may be incorrect.">
              <a:extLst>
                <a:ext uri="{FF2B5EF4-FFF2-40B4-BE49-F238E27FC236}">
                  <a16:creationId xmlns:a16="http://schemas.microsoft.com/office/drawing/2014/main" id="{2B8F3171-936A-41D9-04E9-BC195B14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818" y="3315822"/>
              <a:ext cx="3037870" cy="2344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838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2558-D1E2-0D8A-2C65-26F5FCEE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E59BB-E285-BC13-29CF-21A2FEBE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“Background Service” (for this talk)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62C78-90F2-68FC-5BAE-90CDDE58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8244566" cy="18773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Non-examples: could-native queue processors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Azure Function / AWS Lambda / Google Cloud Function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These provide their own hosting system.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9C9402-3795-A217-1BBB-C9CDBFCD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04" y="1189176"/>
            <a:ext cx="3382636" cy="25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029B772-26AE-BB30-286F-4EF0E57C0738}"/>
              </a:ext>
            </a:extLst>
          </p:cNvPr>
          <p:cNvSpPr txBox="1">
            <a:spLocks/>
          </p:cNvSpPr>
          <p:nvPr/>
        </p:nvSpPr>
        <p:spPr>
          <a:xfrm>
            <a:off x="268080" y="3996733"/>
            <a:ext cx="11655839" cy="14292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Non-examples: Mobile/</a:t>
            </a:r>
            <a:r>
              <a:rPr lang="en-US" dirty="0" err="1"/>
              <a:t>StoreApp</a:t>
            </a:r>
            <a:r>
              <a:rPr lang="en-US" dirty="0"/>
              <a:t> "background jobs“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iOS Background Tasks / Android Task Scheduling / UWP Background Tasks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Again, a different custom hosting situation.</a:t>
            </a:r>
          </a:p>
        </p:txBody>
      </p:sp>
    </p:spTree>
    <p:extLst>
      <p:ext uri="{BB962C8B-B14F-4D97-AF65-F5344CB8AC3E}">
        <p14:creationId xmlns:p14="http://schemas.microsoft.com/office/powerpoint/2010/main" val="12473627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61613-8AB5-EF81-5EDC-CCC1EF53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D3291-C185-539B-61DA-0B90C52A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Hosting! And hosting…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2B44F-4F92-F70C-AB92-C2FBFB5217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52453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Process host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Console (incl Docker), Win32 service, </a:t>
            </a:r>
            <a:r>
              <a:rPr lang="en-US" dirty="0" err="1"/>
              <a:t>systemd</a:t>
            </a:r>
            <a:r>
              <a:rPr lang="en-US" dirty="0"/>
              <a:t>, ASP.NET, UI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.NET (Generic) Host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BackgroundService</a:t>
            </a:r>
            <a:r>
              <a:rPr lang="en-US" dirty="0"/>
              <a:t>, </a:t>
            </a:r>
            <a:r>
              <a:rPr lang="en-US" dirty="0" err="1"/>
              <a:t>IHostedService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FA8DFE-3F20-56BB-BF9C-2B35CE203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7" r="-1953"/>
          <a:stretch/>
        </p:blipFill>
        <p:spPr bwMode="auto">
          <a:xfrm>
            <a:off x="7846540" y="2310843"/>
            <a:ext cx="393192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198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CCCF-0284-3AF1-73CB-596F5CA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0372-23DA-2ED4-4EEF-ECE91C8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</a:t>
            </a:r>
          </a:p>
        </p:txBody>
      </p:sp>
    </p:spTree>
    <p:extLst>
      <p:ext uri="{BB962C8B-B14F-4D97-AF65-F5344CB8AC3E}">
        <p14:creationId xmlns:p14="http://schemas.microsoft.com/office/powerpoint/2010/main" val="1453682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2503-551C-D91D-FF8C-FAB1396D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1C1750-87FF-EB98-7290-5F4427DF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Hosts: 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F90B2-5B2F-830C-C218-434BF88A1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7045961" cy="402257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Linux Docker containers.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It’s a Console app! Done.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If you use Windows Docker containers:</a:t>
            </a:r>
          </a:p>
          <a:p>
            <a:pPr marL="796926" lvl="1" indent="-457200">
              <a:buFont typeface="+mj-lt"/>
              <a:buAutoNum type="arabicPeriod"/>
            </a:pPr>
            <a:r>
              <a:rPr lang="en-US" dirty="0"/>
              <a:t>Why do you hate yourself?</a:t>
            </a:r>
          </a:p>
          <a:p>
            <a:pPr marL="796926" lvl="1" indent="-457200">
              <a:buFont typeface="+mj-lt"/>
              <a:buAutoNum type="arabicPeriod"/>
            </a:pPr>
            <a:r>
              <a:rPr lang="en-US" dirty="0"/>
              <a:t>Pre-6.0 containers don’t support clean shutdowns out of the box: </a:t>
            </a:r>
            <a:r>
              <a:rPr lang="en-US" dirty="0">
                <a:hlinkClick r:id="rId3"/>
              </a:rPr>
              <a:t>https://tinyurl.com/docker-windows</a:t>
            </a:r>
            <a:endParaRPr lang="en-US" dirty="0"/>
          </a:p>
        </p:txBody>
      </p:sp>
      <p:pic>
        <p:nvPicPr>
          <p:cNvPr id="2050" name="Picture 2" descr="Stop hitting yourself : r/trippinthroughtime">
            <a:extLst>
              <a:ext uri="{FF2B5EF4-FFF2-40B4-BE49-F238E27FC236}">
                <a16:creationId xmlns:a16="http://schemas.microsoft.com/office/drawing/2014/main" id="{CD70AEC6-8DF9-8D56-EDB0-47458D8E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74" y="607841"/>
            <a:ext cx="4109814" cy="50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846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ThatConf Simpl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12422</TotalTime>
  <Words>806</Words>
  <Application>Microsoft Office PowerPoint</Application>
  <PresentationFormat>Widescreen</PresentationFormat>
  <Paragraphs>113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2023 ThatConf Simple</vt:lpstr>
      <vt:lpstr>2023 ThatConf Landscape</vt:lpstr>
      <vt:lpstr>Background Services</vt:lpstr>
      <vt:lpstr>Who is this guy?</vt:lpstr>
      <vt:lpstr>PowerPoint Presentation</vt:lpstr>
      <vt:lpstr>“Background Service”?</vt:lpstr>
      <vt:lpstr>“Background Service” (for this talk)</vt:lpstr>
      <vt:lpstr>“Background Service” (for this talk)</vt:lpstr>
      <vt:lpstr>Hosting! And hosting…</vt:lpstr>
      <vt:lpstr>Process Hosts</vt:lpstr>
      <vt:lpstr>Process Hosts: Docker</vt:lpstr>
      <vt:lpstr>Process Hosts: Win32 Services</vt:lpstr>
      <vt:lpstr>Process Hosts: systemd daemons</vt:lpstr>
      <vt:lpstr>Process Hosts: ASP.NET and UI</vt:lpstr>
      <vt:lpstr>PowerPoint Presentation</vt:lpstr>
      <vt:lpstr>PowerPoint Presentation</vt:lpstr>
      <vt:lpstr>.NET Host</vt:lpstr>
      <vt:lpstr>.NET Host: Host Lifetime</vt:lpstr>
      <vt:lpstr>.NET Host: Host Startup</vt:lpstr>
      <vt:lpstr>.NET Host: Silent Failures</vt:lpstr>
      <vt:lpstr>PowerPoint Presentation</vt:lpstr>
      <vt:lpstr>Distributed Background Services</vt:lpstr>
      <vt:lpstr>Allow Shutdowns</vt:lpstr>
      <vt:lpstr>Allow Multiple Instances</vt:lpstr>
      <vt:lpstr>Common Patterns</vt:lpstr>
      <vt:lpstr>Common Patterns</vt:lpstr>
      <vt:lpstr>Common Patterns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219</cp:revision>
  <dcterms:created xsi:type="dcterms:W3CDTF">2013-02-28T01:41:02Z</dcterms:created>
  <dcterms:modified xsi:type="dcterms:W3CDTF">2025-05-13T16:26:38Z</dcterms:modified>
</cp:coreProperties>
</file>